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2.jpeg" ContentType="image/jpeg"/>
  <Override PartName="/ppt/media/image8.png" ContentType="image/png"/>
  <Override PartName="/ppt/media/image14.jpeg" ContentType="image/jpeg"/>
  <Override PartName="/ppt/media/image7.png" ContentType="image/png"/>
  <Override PartName="/ppt/media/image11.png" ContentType="image/png"/>
  <Override PartName="/ppt/media/image6.png" ContentType="image/png"/>
  <Override PartName="/ppt/media/image4.png" ContentType="image/png"/>
  <Override PartName="/ppt/media/image16.png" ContentType="image/png"/>
  <Override PartName="/ppt/media/image21.png" ContentType="image/png"/>
  <Override PartName="/ppt/media/media20.mp4" ContentType="video/mp4"/>
  <Override PartName="/ppt/media/image19.png" ContentType="image/png"/>
  <Override PartName="/ppt/media/image1.png" ContentType="image/png"/>
  <Override PartName="/ppt/media/image18.png" ContentType="image/png"/>
  <Override PartName="/ppt/media/image15.jpeg" ContentType="image/jpeg"/>
  <Override PartName="/ppt/media/image17.png" ContentType="image/png"/>
  <Override PartName="/ppt/media/image2.png" ContentType="image/png"/>
  <Override PartName="/ppt/media/image3.png" ContentType="image/png"/>
  <Override PartName="/ppt/media/image5.png" ContentType="image/png"/>
  <Override PartName="/ppt/media/image10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36680" y="3501000"/>
            <a:ext cx="4065480" cy="102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007760" y="317700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575000" y="3158280"/>
            <a:ext cx="5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1004400" y="1021680"/>
            <a:ext cx="7136280" cy="152640"/>
            <a:chOff x="1004400" y="1021680"/>
            <a:chExt cx="7136280" cy="152640"/>
          </a:xfrm>
        </p:grpSpPr>
        <p:sp>
          <p:nvSpPr>
            <p:cNvPr id="3" name="CustomShape 4"/>
            <p:cNvSpPr/>
            <p:nvPr/>
          </p:nvSpPr>
          <p:spPr>
            <a:xfrm rot="10800000">
              <a:off x="1004400" y="102132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1004400" y="11736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" name="Group 6"/>
          <p:cNvGrpSpPr/>
          <p:nvPr/>
        </p:nvGrpSpPr>
        <p:grpSpPr>
          <a:xfrm>
            <a:off x="1004040" y="3969000"/>
            <a:ext cx="7136280" cy="153000"/>
            <a:chOff x="1004040" y="3969000"/>
            <a:chExt cx="7136280" cy="153000"/>
          </a:xfrm>
        </p:grpSpPr>
        <p:sp>
          <p:nvSpPr>
            <p:cNvPr id="6" name="CustomShape 7"/>
            <p:cNvSpPr/>
            <p:nvPr/>
          </p:nvSpPr>
          <p:spPr>
            <a:xfrm>
              <a:off x="1004040" y="412164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04040" y="3969000"/>
              <a:ext cx="713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65B7473-97A8-4DB3-B0C3-AD030A02D43A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1A4F0E8-C4BB-49DC-9113-2CD15A06FE86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0" y="2075040"/>
            <a:ext cx="4372200" cy="99324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4448880" y="2075040"/>
            <a:ext cx="4341600" cy="9932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3B9C876-3C6B-4AF4-BFB0-382DA73F665E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3DCD49A-E790-4908-AA4F-1AB4B3AA5BF6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13;p2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36680" y="901080"/>
            <a:ext cx="4065480" cy="33408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24242"/>
                </a:solidFill>
                <a:latin typeface="PT Sans Narrow"/>
                <a:ea typeface="PT Sans Narrow"/>
              </a:rPr>
              <a:t>xx%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77DC612-D884-499D-A3D3-A6F69531B5F1}" type="slidenum">
              <a:rPr b="0" lang="en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video" Target="../media/media20.mp4"/><Relationship Id="rId2" Type="http://schemas.microsoft.com/office/2007/relationships/media" Target="../media/media20.mp4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188720" y="-91440"/>
            <a:ext cx="6949440" cy="2949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ef6c00"/>
                </a:solidFill>
                <a:latin typeface="Pacifico"/>
                <a:ea typeface="Pacifico"/>
              </a:rPr>
              <a:t>Amoun </a:t>
            </a:r>
            <a:r>
              <a:rPr b="1" lang="en-US" sz="2800" spc="-1" strike="noStrike">
                <a:solidFill>
                  <a:srgbClr val="ef6c00"/>
                </a:solidFill>
                <a:latin typeface="Pacifico"/>
                <a:ea typeface="Pacifico"/>
              </a:rPr>
              <a:t>Language </a:t>
            </a:r>
            <a:r>
              <a:rPr b="1" lang="en-US" sz="2800" spc="-1" strike="noStrike">
                <a:solidFill>
                  <a:srgbClr val="ef6c00"/>
                </a:solidFill>
                <a:latin typeface="Pacifico"/>
                <a:ea typeface="Pacifico"/>
              </a:rPr>
              <a:t>Schools</a:t>
            </a:r>
            <a:br/>
            <a:r>
              <a:rPr b="1" lang="en" sz="28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School </a:t>
            </a:r>
            <a:r>
              <a:rPr b="1" lang="en" sz="28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Management </a:t>
            </a:r>
            <a:r>
              <a:rPr b="1" lang="en" sz="28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System (LMS)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2194560" y="3165120"/>
            <a:ext cx="4754880" cy="766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Karim Ehab, Youssif Assem, Mohamed Moataz &amp; Philip George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896040" y="4480560"/>
            <a:ext cx="7136280" cy="641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Supervised by: Dr. Essam Eliwa, Dr. Yomna Ibrahim</a:t>
            </a:r>
            <a:br/>
            <a:r>
              <a:rPr b="1" lang="en" sz="20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Supervising Assistant: Eng. Nada Ayman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4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8E5A4D1-932C-41E7-B776-E01564CD4FB1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11" name="Google Shape;124;p27" descr=""/>
          <p:cNvPicPr/>
          <p:nvPr/>
        </p:nvPicPr>
        <p:blipFill>
          <a:blip r:embed="rId1"/>
          <a:srcRect l="17893" t="0" r="14702" b="0"/>
          <a:stretch/>
        </p:blipFill>
        <p:spPr>
          <a:xfrm>
            <a:off x="0" y="81720"/>
            <a:ext cx="1915200" cy="86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Use Case: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D5EF2A3-1A01-458B-9FB7-F6B4650DE59D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21F2A60-5D28-4E9E-8C07-C76367E23D01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335520" y="33120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7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Use Case Diagram: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35" name="Picture 6" descr=""/>
          <p:cNvPicPr/>
          <p:nvPr/>
        </p:nvPicPr>
        <p:blipFill>
          <a:blip r:embed="rId1"/>
          <a:stretch/>
        </p:blipFill>
        <p:spPr>
          <a:xfrm>
            <a:off x="3121560" y="0"/>
            <a:ext cx="4938120" cy="504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Functional Requirements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45A00AF-35CD-4E0F-8100-B8DF198F8C62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6" descr=""/>
          <p:cNvPicPr/>
          <p:nvPr/>
        </p:nvPicPr>
        <p:blipFill>
          <a:blip r:embed="rId1"/>
          <a:srcRect l="3358" t="15499" r="1775" b="3679"/>
          <a:stretch/>
        </p:blipFill>
        <p:spPr>
          <a:xfrm>
            <a:off x="4039200" y="2691000"/>
            <a:ext cx="5059800" cy="227880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60961E1-035E-456B-975E-00E6E6F53949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335520" y="293760"/>
            <a:ext cx="423612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Functional  Requirements</a:t>
            </a:r>
            <a:r>
              <a:rPr b="1" lang="en" sz="27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: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2"/>
          <a:srcRect l="6147" t="3088" r="3331" b="4059"/>
          <a:stretch/>
        </p:blipFill>
        <p:spPr>
          <a:xfrm>
            <a:off x="59400" y="899280"/>
            <a:ext cx="3978000" cy="4012560"/>
          </a:xfrm>
          <a:prstGeom prst="rect">
            <a:avLst/>
          </a:prstGeom>
          <a:ln>
            <a:noFill/>
          </a:ln>
        </p:spPr>
      </p:pic>
      <p:pic>
        <p:nvPicPr>
          <p:cNvPr id="242" name="Picture 4" descr=""/>
          <p:cNvPicPr/>
          <p:nvPr/>
        </p:nvPicPr>
        <p:blipFill>
          <a:blip r:embed="rId3"/>
          <a:srcRect l="4239" t="5646" r="3603" b="5219"/>
          <a:stretch/>
        </p:blipFill>
        <p:spPr>
          <a:xfrm>
            <a:off x="4038840" y="20880"/>
            <a:ext cx="5104800" cy="265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Non- Functional Requirements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8C5C15C-A09F-48BD-A090-65FF38A7A870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AB272BC-474F-41E9-8E31-1A33922A0274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248760" y="273600"/>
            <a:ext cx="4236120" cy="5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7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Non-Functional  Requirements: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649520" y="2581920"/>
            <a:ext cx="1884960" cy="2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Accessibilty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8" name="Google Shape;258;p40" descr=""/>
          <p:cNvPicPr/>
          <p:nvPr/>
        </p:nvPicPr>
        <p:blipFill>
          <a:blip r:embed="rId1"/>
          <a:stretch/>
        </p:blipFill>
        <p:spPr>
          <a:xfrm>
            <a:off x="7410240" y="1172160"/>
            <a:ext cx="1519560" cy="135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4"/>
          <p:cNvSpPr/>
          <p:nvPr/>
        </p:nvSpPr>
        <p:spPr>
          <a:xfrm>
            <a:off x="3588480" y="2560320"/>
            <a:ext cx="1532160" cy="2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Availability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7426800" y="2665080"/>
            <a:ext cx="1884960" cy="2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Usability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2270160" y="3015720"/>
            <a:ext cx="360" cy="58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7"/>
          <p:cNvSpPr/>
          <p:nvPr/>
        </p:nvSpPr>
        <p:spPr>
          <a:xfrm>
            <a:off x="8033400" y="3024000"/>
            <a:ext cx="360" cy="58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8"/>
          <p:cNvSpPr/>
          <p:nvPr/>
        </p:nvSpPr>
        <p:spPr>
          <a:xfrm>
            <a:off x="4201920" y="2925360"/>
            <a:ext cx="360" cy="58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9"/>
          <p:cNvSpPr/>
          <p:nvPr/>
        </p:nvSpPr>
        <p:spPr>
          <a:xfrm>
            <a:off x="7257240" y="3555360"/>
            <a:ext cx="299952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Ease of use and understanding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3083400" y="3467160"/>
            <a:ext cx="248544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Different Platforms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Offer client’s needs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1431360" y="3556800"/>
            <a:ext cx="172548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MVC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57" name="Group 12"/>
          <p:cNvGrpSpPr/>
          <p:nvPr/>
        </p:nvGrpSpPr>
        <p:grpSpPr>
          <a:xfrm>
            <a:off x="122760" y="1131480"/>
            <a:ext cx="1523160" cy="4572720"/>
            <a:chOff x="122760" y="1131480"/>
            <a:chExt cx="1523160" cy="4572720"/>
          </a:xfrm>
        </p:grpSpPr>
        <p:pic>
          <p:nvPicPr>
            <p:cNvPr id="258" name="Google Shape;253;p40" descr=""/>
            <p:cNvPicPr/>
            <p:nvPr/>
          </p:nvPicPr>
          <p:blipFill>
            <a:blip r:embed="rId2"/>
            <a:srcRect l="1847" t="0" r="-1847" b="0"/>
            <a:stretch/>
          </p:blipFill>
          <p:spPr>
            <a:xfrm>
              <a:off x="183240" y="1131480"/>
              <a:ext cx="1462680" cy="1284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13"/>
            <p:cNvSpPr/>
            <p:nvPr/>
          </p:nvSpPr>
          <p:spPr>
            <a:xfrm>
              <a:off x="191880" y="2583000"/>
              <a:ext cx="1424160" cy="18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6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Security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60" name="CustomShape 14"/>
            <p:cNvSpPr/>
            <p:nvPr/>
          </p:nvSpPr>
          <p:spPr>
            <a:xfrm>
              <a:off x="889560" y="2934720"/>
              <a:ext cx="360" cy="48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15"/>
            <p:cNvSpPr/>
            <p:nvPr/>
          </p:nvSpPr>
          <p:spPr>
            <a:xfrm>
              <a:off x="122760" y="3467160"/>
              <a:ext cx="1495800" cy="223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6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Hashing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" sz="1600" spc="-1" strike="noStrike">
                  <a:solidFill>
                    <a:srgbClr val="000000"/>
                  </a:solidFill>
                  <a:latin typeface="Open Sans"/>
                  <a:ea typeface="Open Sans"/>
                </a:rPr>
                <a:t>Encryption </a:t>
              </a:r>
              <a:endParaRPr b="0" lang="en-US" sz="1600" spc="-1" strike="noStrike">
                <a:latin typeface="Arial"/>
              </a:endParaRPr>
            </a:p>
          </p:txBody>
        </p:sp>
      </p:grpSp>
      <p:pic>
        <p:nvPicPr>
          <p:cNvPr id="262" name="Picture 3" descr=""/>
          <p:cNvPicPr/>
          <p:nvPr/>
        </p:nvPicPr>
        <p:blipFill>
          <a:blip r:embed="rId3"/>
          <a:stretch/>
        </p:blipFill>
        <p:spPr>
          <a:xfrm>
            <a:off x="1729440" y="1185840"/>
            <a:ext cx="1284120" cy="1284120"/>
          </a:xfrm>
          <a:prstGeom prst="rect">
            <a:avLst/>
          </a:prstGeom>
          <a:ln>
            <a:noFill/>
          </a:ln>
        </p:spPr>
      </p:pic>
      <p:grpSp>
        <p:nvGrpSpPr>
          <p:cNvPr id="263" name="Group 16"/>
          <p:cNvGrpSpPr/>
          <p:nvPr/>
        </p:nvGrpSpPr>
        <p:grpSpPr>
          <a:xfrm>
            <a:off x="3256200" y="1271880"/>
            <a:ext cx="2029320" cy="1047240"/>
            <a:chOff x="3256200" y="1271880"/>
            <a:chExt cx="2029320" cy="1047240"/>
          </a:xfrm>
        </p:grpSpPr>
        <p:pic>
          <p:nvPicPr>
            <p:cNvPr id="264" name="Google Shape;257;p40" descr=""/>
            <p:cNvPicPr/>
            <p:nvPr/>
          </p:nvPicPr>
          <p:blipFill>
            <a:blip r:embed="rId4"/>
            <a:stretch/>
          </p:blipFill>
          <p:spPr>
            <a:xfrm>
              <a:off x="3256200" y="1310760"/>
              <a:ext cx="1137240" cy="91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5" name="Picture 5" descr=""/>
            <p:cNvPicPr/>
            <p:nvPr/>
          </p:nvPicPr>
          <p:blipFill>
            <a:blip r:embed="rId5"/>
            <a:srcRect l="18782" t="11459" r="17699" b="19486"/>
            <a:stretch/>
          </p:blipFill>
          <p:spPr>
            <a:xfrm>
              <a:off x="4393440" y="1271880"/>
              <a:ext cx="892080" cy="1047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6" name="Picture 7" descr=""/>
          <p:cNvPicPr/>
          <p:nvPr/>
        </p:nvPicPr>
        <p:blipFill>
          <a:blip r:embed="rId6"/>
          <a:stretch/>
        </p:blipFill>
        <p:spPr>
          <a:xfrm>
            <a:off x="5733000" y="1217160"/>
            <a:ext cx="1267200" cy="1267200"/>
          </a:xfrm>
          <a:prstGeom prst="rect">
            <a:avLst/>
          </a:prstGeom>
          <a:ln>
            <a:noFill/>
          </a:ln>
        </p:spPr>
      </p:pic>
      <p:sp>
        <p:nvSpPr>
          <p:cNvPr id="267" name="CustomShape 17"/>
          <p:cNvSpPr/>
          <p:nvPr/>
        </p:nvSpPr>
        <p:spPr>
          <a:xfrm>
            <a:off x="5547960" y="2529000"/>
            <a:ext cx="1884960" cy="2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Performance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8" name="CustomShape 18"/>
          <p:cNvSpPr/>
          <p:nvPr/>
        </p:nvSpPr>
        <p:spPr>
          <a:xfrm>
            <a:off x="6245280" y="2946600"/>
            <a:ext cx="360" cy="12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9"/>
          <p:cNvSpPr/>
          <p:nvPr/>
        </p:nvSpPr>
        <p:spPr>
          <a:xfrm>
            <a:off x="4952520" y="4222080"/>
            <a:ext cx="299952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Efficient as it should be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0" name="CustomShape 20"/>
          <p:cNvSpPr/>
          <p:nvPr/>
        </p:nvSpPr>
        <p:spPr>
          <a:xfrm rot="5400000">
            <a:off x="3991680" y="1428480"/>
            <a:ext cx="415440" cy="2037600"/>
          </a:xfrm>
          <a:prstGeom prst="rightBrace">
            <a:avLst>
              <a:gd name="adj1" fmla="val 120772"/>
              <a:gd name="adj2" fmla="val 49258"/>
            </a:avLst>
          </a:prstGeom>
          <a:noFill/>
          <a:ln w="38160">
            <a:solidFill>
              <a:srgbClr val="e96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Database Diagram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83F8EA1-5793-4237-8BA1-5F40545C2B9F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2CC4723-EF23-436D-8E95-2356B63A3543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7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Database Diagram: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2644560" y="86760"/>
            <a:ext cx="6375960" cy="432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Class Diagram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F62755A-37A4-4BAE-BCED-C6753DE92B81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CF907B7-EFDB-40A9-8B98-58B9EFDC9B41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7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Class Diagram: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80" name="Picture 2" descr=""/>
          <p:cNvPicPr/>
          <p:nvPr/>
        </p:nvPicPr>
        <p:blipFill>
          <a:blip r:embed="rId1"/>
          <a:stretch/>
        </p:blipFill>
        <p:spPr>
          <a:xfrm>
            <a:off x="2626560" y="7200"/>
            <a:ext cx="6132600" cy="481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75240" y="-66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Agenda: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0" y="731520"/>
            <a:ext cx="4012200" cy="452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114480">
              <a:lnSpc>
                <a:spcPct val="130000"/>
              </a:lnSpc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695d46"/>
                </a:solidFill>
                <a:uFillTx/>
                <a:latin typeface="Open Sans"/>
                <a:ea typeface="Open Sans"/>
              </a:rPr>
              <a:t>SOFTWARE ENGINEERING (SE305)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Problem Statement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System Overview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Use Case Diagram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Functional Requirements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Non-Functional Requirements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Database Diagram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Class Diagram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Prototype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Live Demo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6230CBC-31A2-45B7-8F87-9991D8E73210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3945600" y="640080"/>
            <a:ext cx="5287680" cy="39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114480">
              <a:lnSpc>
                <a:spcPct val="130000"/>
              </a:lnSpc>
              <a:tabLst>
                <a:tab algn="l" pos="0"/>
              </a:tabLst>
            </a:pPr>
            <a:r>
              <a:rPr b="1" lang="en-US" sz="1800" spc="-1" strike="noStrike" u="sng">
                <a:solidFill>
                  <a:srgbClr val="695d46"/>
                </a:solidFill>
                <a:uFillTx/>
                <a:latin typeface="Open Sans"/>
                <a:ea typeface="Open Sans"/>
              </a:rPr>
              <a:t>HUMAN COMPUTER INTERACTION (CSC341)</a:t>
            </a:r>
            <a:endParaRPr b="0" lang="en-US" sz="1800" spc="-1" strike="noStrike"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PACT Analysis</a:t>
            </a:r>
            <a:endParaRPr b="0" lang="en-US" sz="1600" spc="-1" strike="noStrike">
              <a:latin typeface="Arial"/>
            </a:endParaRPr>
          </a:p>
          <a:p>
            <a:pPr marL="457200" indent="-342720">
              <a:lnSpc>
                <a:spcPct val="130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HTA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Wireframes and Prototypes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E31E8A1-1DD7-4F19-975F-0AE9A7CFCACB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2E714EE-3045-49D1-A9CF-EA91F8A5021F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35520" y="33120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3"/>
          <p:cNvSpPr/>
          <p:nvPr/>
        </p:nvSpPr>
        <p:spPr>
          <a:xfrm>
            <a:off x="591120" y="1399680"/>
            <a:ext cx="7791840" cy="34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4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7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Prototype(1/2):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87" name="Picture 2" descr=""/>
          <p:cNvPicPr/>
          <p:nvPr/>
        </p:nvPicPr>
        <p:blipFill>
          <a:blip r:embed="rId1"/>
          <a:stretch/>
        </p:blipFill>
        <p:spPr>
          <a:xfrm>
            <a:off x="3129840" y="899640"/>
            <a:ext cx="5509080" cy="3984840"/>
          </a:xfrm>
          <a:prstGeom prst="rect">
            <a:avLst/>
          </a:prstGeom>
          <a:ln>
            <a:noFill/>
          </a:ln>
        </p:spPr>
      </p:pic>
      <p:pic>
        <p:nvPicPr>
          <p:cNvPr id="288" name="Picture 4" descr=""/>
          <p:cNvPicPr/>
          <p:nvPr/>
        </p:nvPicPr>
        <p:blipFill>
          <a:blip r:embed="rId2"/>
          <a:stretch/>
        </p:blipFill>
        <p:spPr>
          <a:xfrm>
            <a:off x="335520" y="1429920"/>
            <a:ext cx="2121120" cy="3454560"/>
          </a:xfrm>
          <a:prstGeom prst="rect">
            <a:avLst/>
          </a:prstGeom>
          <a:ln>
            <a:noFill/>
          </a:ln>
        </p:spPr>
      </p:pic>
      <p:sp>
        <p:nvSpPr>
          <p:cNvPr id="289" name="CustomShape 5"/>
          <p:cNvSpPr/>
          <p:nvPr/>
        </p:nvSpPr>
        <p:spPr>
          <a:xfrm>
            <a:off x="220320" y="819360"/>
            <a:ext cx="28198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We gave samples on different platforms.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220320" y="25848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7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Prototype(2/2):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91" name="Picture 2" descr=""/>
          <p:cNvPicPr/>
          <p:nvPr/>
        </p:nvPicPr>
        <p:blipFill>
          <a:blip r:embed="rId1"/>
          <a:stretch/>
        </p:blipFill>
        <p:spPr>
          <a:xfrm>
            <a:off x="220320" y="1268280"/>
            <a:ext cx="4223160" cy="3069720"/>
          </a:xfrm>
          <a:prstGeom prst="rect">
            <a:avLst/>
          </a:prstGeom>
          <a:ln>
            <a:noFill/>
          </a:ln>
        </p:spPr>
      </p:pic>
      <p:pic>
        <p:nvPicPr>
          <p:cNvPr id="292" name="Picture 6" descr=""/>
          <p:cNvPicPr/>
          <p:nvPr/>
        </p:nvPicPr>
        <p:blipFill>
          <a:blip r:embed="rId2"/>
          <a:stretch/>
        </p:blipFill>
        <p:spPr>
          <a:xfrm>
            <a:off x="4699800" y="1055880"/>
            <a:ext cx="4227480" cy="328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Live Demo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EECE831-8710-4828-A7AB-15077A45B157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94480" fill="hold"/>
                                        <p:tgtEl>
                                          <p:spTgt spid="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295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295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4316040" y="2075040"/>
            <a:ext cx="556524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SECOND: HCI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PACT ANALYSIS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People (P)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n Early 2020, the world suffered from some dilemmas due to coronavirus. In addition, everything had gone</a:t>
            </a:r>
            <a:r>
              <a:rPr b="0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 online. So, </a:t>
            </a:r>
            <a:r>
              <a:rPr b="1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students</a:t>
            </a:r>
            <a:r>
              <a:rPr b="0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 need this online application to solve quizzes, and to be monitored more by teachers. </a:t>
            </a:r>
            <a:r>
              <a:rPr b="1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Teachers</a:t>
            </a:r>
            <a:r>
              <a:rPr b="0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 need this application to make quizzes from a back of questions for students to test their work and monitor them. Besides to </a:t>
            </a:r>
            <a:r>
              <a:rPr b="1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student affairs’</a:t>
            </a:r>
            <a:r>
              <a:rPr b="0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 and </a:t>
            </a:r>
            <a:r>
              <a:rPr b="1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personnel’s manager</a:t>
            </a:r>
            <a:r>
              <a:rPr b="0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Activities (A)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Teacher and student can register and log in into the</a:t>
            </a:r>
            <a:r>
              <a:rPr b="0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 system. Besides, teacher can insert a bank of questions and choose random questions from it. Teacher can add grades for the student and view them in his/her class. Student can answer these questions and can chat with his/her teacher, Besides, student can view his/her grades and schedule.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Context (C)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695d46"/>
                </a:solidFill>
                <a:latin typeface="Arial"/>
                <a:ea typeface="Open Sans"/>
              </a:rPr>
              <a:t>The web application can be used in multiple places. It is mainly used online at home and in school to register.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FIRST: SOFTWARE ENGINEERING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Technologies (T)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800" spc="-1" strike="noStrike" u="sng">
                <a:solidFill>
                  <a:srgbClr val="695d46"/>
                </a:solidFill>
                <a:uFillTx/>
                <a:latin typeface="Open Sans"/>
                <a:ea typeface="Open Sans"/>
              </a:rPr>
              <a:t>Different platforms with different operating systems like: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Web (PC, Laptops, through browsers)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Android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IOS devices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HTA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311760" y="243360"/>
            <a:ext cx="8520120" cy="4325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1- Open the browser and access Amoun web application.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2- If you are a new student you will register as a new student.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3- Sign in as a student, teacher, student affairs, personnel, top admin.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600" spc="-1" strike="noStrike">
                <a:solidFill>
                  <a:srgbClr val="695d46"/>
                </a:solidFill>
                <a:latin typeface="Open Sans"/>
                <a:ea typeface="Open Sans"/>
              </a:rPr>
              <a:t>4- From signing in you will have access to the system depending on the role you have in school. (Sign In step)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4.1- If teacher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4.1.1- Add quizzes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4.1.2- Create bank of questions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4.1.3- View students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4.1.4– Add video link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4.1.5- Add grade for student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4.1.6- Contact student (answer questions)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11760" y="-103320"/>
            <a:ext cx="8520120" cy="5058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4.2- If Student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4.2.1- Answering Questions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4.2.2- View Grades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4.2.3- View Courses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4.2.4- Contact the teacher (send message to teacher)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4.2.5- View Schedule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054080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4.3- If Student Affairs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4.3.1- Add student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4.3.2- Remove student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4.3.3- View students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164160" y="0"/>
            <a:ext cx="8520120" cy="463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4.4- If Personnel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4.4.1- Add teacher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4.4.2- Remove teacher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4.4.3- View teachers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054080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4.5- If Top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695d46"/>
              </a:buClr>
              <a:buFont typeface="Open Sans"/>
              <a:buChar char="■"/>
              <a:tabLst>
                <a:tab algn="l" pos="0"/>
              </a:tabLst>
            </a:pPr>
            <a:r>
              <a:rPr b="0" lang="en-US" sz="1200" spc="-1" strike="noStrike">
                <a:solidFill>
                  <a:srgbClr val="695d46"/>
                </a:solidFill>
                <a:latin typeface="Open Sans"/>
                <a:ea typeface="Open Sans"/>
              </a:rPr>
              <a:t>4.5.1- View, edit, and access anything in the system.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1054080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5- Sign Out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6- Close Application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2539080" y="2145600"/>
            <a:ext cx="4065480" cy="3340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24242"/>
                </a:solidFill>
                <a:latin typeface="PT Sans Narrow"/>
                <a:ea typeface="PT Sans Narrow"/>
              </a:rPr>
              <a:t>Any Questions 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B84699-EA61-4008-B616-80A7EDA2EB86}" type="slidenum">
              <a:rPr b="0" lang="en" sz="1000" spc="-1" strike="noStrike">
                <a:solidFill>
                  <a:srgbClr val="ffffff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668160" y="1467720"/>
            <a:ext cx="299952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7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THANK YOU!</a:t>
            </a:r>
            <a:endParaRPr b="0" lang="en-US" sz="4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Introduction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209162D-97B1-4896-BCA7-58BE75EA6801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EC71DF4-BBD7-4A55-BCFB-7D1B54C0954B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35520" y="331200"/>
            <a:ext cx="2999520" cy="8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7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Introduction: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591120" y="1399680"/>
            <a:ext cx="7791840" cy="34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When coronavirus conquered Earth at the end of 2019, all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entities</a:t>
            </a:r>
            <a:r>
              <a:rPr b="0" lang="en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 had gone online like: private and public companies, schools, universites, …etc.</a:t>
            </a:r>
            <a:br/>
            <a:r>
              <a:rPr b="0" lang="en" sz="1400" spc="-1" strike="noStrike">
                <a:solidFill>
                  <a:srgbClr val="695d46"/>
                </a:solidFill>
                <a:latin typeface="Open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No doubt, some 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education authorities</a:t>
            </a:r>
            <a:r>
              <a:rPr b="0" lang="en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 in Egypt started e-learning especially universites. S</a:t>
            </a: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o</a:t>
            </a:r>
            <a:r>
              <a:rPr b="0" lang="en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, we decided to create not only learning system but also, a management one.</a:t>
            </a:r>
            <a:br/>
            <a:r>
              <a:rPr b="0" lang="en" sz="1400" spc="-1" strike="noStrike">
                <a:solidFill>
                  <a:srgbClr val="695d46"/>
                </a:solidFill>
                <a:latin typeface="Open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695d46"/>
              </a:buClr>
              <a:buFont typeface="Open Sans"/>
              <a:buChar char="●"/>
            </a:pPr>
            <a:r>
              <a:rPr b="0" lang="en-US" sz="1400" spc="-1" strike="noStrike">
                <a:solidFill>
                  <a:srgbClr val="695d46"/>
                </a:solidFill>
                <a:latin typeface="Open Sans"/>
                <a:ea typeface="Open Sans"/>
              </a:rPr>
              <a:t>We believe that LMS in this pandemic time became something necessary all over the world.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  <a:p>
            <a:pPr marL="139680"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Problem Statement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BFA3654-6CE8-4FD6-B8FD-A0D62838B96E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1760" y="1700280"/>
            <a:ext cx="8520120" cy="2269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just">
              <a:lnSpc>
                <a:spcPct val="150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800" spc="-1" strike="noStrike">
                <a:solidFill>
                  <a:srgbClr val="ff0000"/>
                </a:solidFill>
                <a:latin typeface="Open Sans"/>
                <a:ea typeface="Open Sans"/>
              </a:rPr>
              <a:t>Online and e-learning</a:t>
            </a:r>
            <a:r>
              <a:rPr b="1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</a:t>
            </a:r>
            <a:r>
              <a:rPr b="1" lang="en-US" sz="1800" spc="-1" strike="noStrike">
                <a:solidFill>
                  <a:srgbClr val="ff0000"/>
                </a:solidFill>
                <a:latin typeface="Open Sans"/>
                <a:ea typeface="Open Sans"/>
              </a:rPr>
              <a:t>systems</a:t>
            </a:r>
            <a:r>
              <a:rPr b="1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for schools </a:t>
            </a:r>
            <a:r>
              <a:rPr b="1" lang="en-US" sz="1800" spc="-1" strike="noStrike">
                <a:solidFill>
                  <a:srgbClr val="ff0000"/>
                </a:solidFill>
                <a:latin typeface="Open Sans"/>
                <a:ea typeface="Open Sans"/>
              </a:rPr>
              <a:t>are a bit neglected.</a:t>
            </a:r>
            <a:r>
              <a:rPr b="1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So when the pandemic hit our country. The </a:t>
            </a:r>
            <a:r>
              <a:rPr b="1" lang="en-US" sz="1800" spc="-1" strike="noStrike">
                <a:solidFill>
                  <a:srgbClr val="ff0000"/>
                </a:solidFill>
                <a:latin typeface="Open Sans"/>
                <a:ea typeface="Open Sans"/>
              </a:rPr>
              <a:t>online system</a:t>
            </a:r>
            <a:r>
              <a:rPr b="1" lang="en-US" sz="1800" spc="-1" strike="noStrike">
                <a:solidFill>
                  <a:srgbClr val="695d46"/>
                </a:solidFill>
                <a:latin typeface="Open Sans"/>
                <a:ea typeface="Open Sans"/>
              </a:rPr>
              <a:t> was needed more than ever. It was not provided the way that the student needed it to be for him/her to benefit fully from it.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D97C081-F8B6-458D-9FA0-D6B84946B405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24640" y="236520"/>
            <a:ext cx="379512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ef6c00"/>
                </a:solidFill>
                <a:latin typeface="PT Sans Narrow"/>
                <a:ea typeface="PT Sans Narrow"/>
              </a:rPr>
              <a:t>Problem Statement: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448880" y="2075040"/>
            <a:ext cx="4341600" cy="993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PT Sans Narrow"/>
                <a:ea typeface="PT Sans Narrow"/>
              </a:rPr>
              <a:t>System Overview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68654BB-9C95-4B91-8CCF-A28024FC5635}" type="slidenum">
              <a:rPr b="0" lang="en" sz="1000" spc="-1" strike="noStrike">
                <a:solidFill>
                  <a:srgbClr val="434343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1E58AFC-511A-4366-86C6-79872D0837B7}" type="slidenum">
              <a:rPr b="0" lang="en" sz="1000" spc="-1" strike="noStrike">
                <a:solidFill>
                  <a:srgbClr val="695d46"/>
                </a:solidFill>
                <a:latin typeface="Open Sans"/>
                <a:ea typeface="Open Sans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0" name="Picture 4" descr=""/>
          <p:cNvPicPr/>
          <p:nvPr/>
        </p:nvPicPr>
        <p:blipFill>
          <a:blip r:embed="rId1"/>
          <a:stretch/>
        </p:blipFill>
        <p:spPr>
          <a:xfrm>
            <a:off x="2348280" y="0"/>
            <a:ext cx="4354560" cy="503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Application>LibreOffice/6.4.7.2$Linux_X86_64 LibreOffice_project/40$Build-2</Application>
  <Words>742</Words>
  <Paragraphs>140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2021-05-10T16:28:31Z</dcterms:modified>
  <cp:revision>26</cp:revision>
  <dc:subject/>
  <dc:title>Video Bite   Video Timestamps and Description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25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37</vt:i4>
  </property>
</Properties>
</file>